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Literature research: security vulnerability cases, current protective plans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5A6A408C-F9A9-43BF-85F3-30A43A8F6F08}">
      <dgm:prSet phldrT="[文本]" phldr="0"/>
      <dgm:spPr/>
      <dgm:t>
        <a:bodyPr/>
        <a:lstStyle/>
        <a:p>
          <a:r>
            <a:rPr lang="en-US" altLang="zh-CN" dirty="0"/>
            <a:t>Learn RISC-V privileged architecture and PMP module, simulate RISC-V core by QEMU</a:t>
          </a:r>
          <a:endParaRPr lang="zh-CN" altLang="en-US" dirty="0"/>
        </a:p>
      </dgm:t>
    </dgm:pt>
    <dgm:pt modelId="{9036ED59-3901-4E62-81AC-037EEBB1104A}" type="par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9116D23D-6330-4650-9DF0-48166BD68FBA}" type="sib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Design hardware encryption module: write logic of simplified AES-128 by Verilog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913BFE72-8C6C-4788-8967-9878E6D327C7}">
      <dgm:prSet phldrT="[文本]" phldr="0"/>
      <dgm:spPr/>
      <dgm:t>
        <a:bodyPr/>
        <a:lstStyle/>
        <a:p>
          <a:r>
            <a:rPr lang="en-US" altLang="zh-CN" dirty="0"/>
            <a:t>Connect encryption module (Xilinx Artix-7) and RISC-V development board (</a:t>
          </a:r>
          <a:r>
            <a:rPr lang="en-US" b="0" i="0" dirty="0"/>
            <a:t>GD32VF103)</a:t>
          </a:r>
          <a:endParaRPr lang="zh-CN" altLang="en-US" dirty="0"/>
        </a:p>
      </dgm:t>
    </dgm:pt>
    <dgm:pt modelId="{828ACADF-CC78-4EDA-BFFC-692720B5C5BA}" type="par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1570C5B8-F3AA-45E6-8976-337A731A0E09}" type="sib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Permission isolation module: write PMP configuration code in M mode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750039A7-4F21-40EE-A3BA-DB64389FBE57}">
      <dgm:prSet phldrT="[文本]" phldr="0"/>
      <dgm:spPr/>
      <dgm:t>
        <a:bodyPr/>
        <a:lstStyle/>
        <a:p>
          <a:r>
            <a:rPr lang="en-US" altLang="en-US" dirty="0"/>
            <a:t>Integrate modules into RISC-V development board and debug the logic of inter-module calls</a:t>
          </a:r>
          <a:endParaRPr lang="zh-CN" altLang="en-US" dirty="0"/>
        </a:p>
      </dgm:t>
    </dgm:pt>
    <dgm:pt modelId="{06E1AD9A-D81E-4523-9862-08F076D53C4D}" type="sib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C0C4A7A0-26A8-463C-A548-5A68B2824026}" type="par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05173545-3D61-4468-808B-73B18BAF879B}">
      <dgm:prSet phldrT="[文本]" phldr="0"/>
      <dgm:spPr/>
      <dgm:t>
        <a:bodyPr/>
        <a:lstStyle/>
        <a:p>
          <a:r>
            <a:rPr lang="en-US" altLang="zh-CN" dirty="0"/>
            <a:t>Determine the requirements of the protection system</a:t>
          </a:r>
          <a:endParaRPr lang="zh-CN" altLang="en-US" dirty="0"/>
        </a:p>
      </dgm:t>
    </dgm:pt>
    <dgm:pt modelId="{8671FFA4-1D78-444F-9032-36D26DF8B689}" type="par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2D4B1A30-4DB3-4371-BDA2-33965C7C5836}" type="sib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ACF45FCC-2F42-49A1-9F71-061AEA14BB9B}">
      <dgm:prSet phldrT="[文本]" phldr="0"/>
      <dgm:spPr/>
      <dgm:t>
        <a:bodyPr/>
        <a:lstStyle/>
        <a:p>
          <a:r>
            <a:rPr lang="en-US" altLang="zh-CN" dirty="0"/>
            <a:t>Hardware function verification using oscilloscope</a:t>
          </a:r>
          <a:endParaRPr lang="zh-CN" altLang="en-US" dirty="0"/>
        </a:p>
      </dgm:t>
    </dgm:pt>
    <dgm:pt modelId="{382E7536-C28B-410F-A4EF-CE6730BC06EA}" type="par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78FC5D5D-0A79-4331-8329-2970C298D75D}" type="sib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A1FF5DAA-A1A4-4A79-BC05-1EADEAA5E536}">
      <dgm:prSet phldrT="[文本]" phldr="0"/>
      <dgm:spPr/>
      <dgm:t>
        <a:bodyPr/>
        <a:lstStyle/>
        <a:p>
          <a:r>
            <a:rPr lang="en-US" altLang="zh-CN" dirty="0"/>
            <a:t>Encryption and verification module: write simplified SHA-256 by C++ and driver of AES module</a:t>
          </a:r>
          <a:endParaRPr lang="zh-CN" altLang="en-US" dirty="0"/>
        </a:p>
      </dgm:t>
    </dgm:pt>
    <dgm:pt modelId="{048B07A7-0D6A-46E7-8A59-A766DC2DE25A}" type="par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7AA0D14F-164A-4FF8-AAE6-31F0497D72DE}" type="sib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Attack simulation test: buffer overflow attacks and firmware tampering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and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592A74ED-CEB2-4E87-A58F-9385CC69EC64}">
      <dgm:prSet/>
      <dgm:spPr/>
      <dgm:t>
        <a:bodyPr/>
        <a:lstStyle/>
        <a:p>
          <a:r>
            <a:rPr lang="en-US" altLang="zh-CN" dirty="0"/>
            <a:t>Performance optimization: reduce memory usage and increase speed of the encryption module</a:t>
          </a:r>
          <a:endParaRPr lang="zh-CN" altLang="en-US" dirty="0"/>
        </a:p>
      </dgm:t>
    </dgm:pt>
    <dgm:pt modelId="{91028BEC-02D1-4AC0-A3C4-91EC6D01750F}" type="par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853D2B83-89FF-4D63-8434-F85CFEAD2E58}" type="sib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D04B6F5F-8064-464B-8DEC-33D615E2FC80}">
      <dgm:prSet/>
      <dgm:spPr/>
      <dgm:t>
        <a:bodyPr/>
        <a:lstStyle/>
        <a:p>
          <a:r>
            <a:rPr lang="en-US" altLang="zh-CN" dirty="0"/>
            <a:t>Compatibility test: Verify system functionality on different RISC-V boards (like Nuclei N307) </a:t>
          </a:r>
          <a:endParaRPr lang="zh-CN" altLang="en-US" dirty="0"/>
        </a:p>
      </dgm:t>
    </dgm:pt>
    <dgm:pt modelId="{06F287AA-A6C5-4C3F-8733-B3E56EC3F473}" type="par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7AD4FC4A-87BB-4CF5-9C79-5CE1A4A14066}" type="sib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209620B-4429-40ED-A60D-F535BDD0B1A8}" srcId="{8C8E5881-B89D-4111-A991-16692D79444E}" destId="{913BFE72-8C6C-4788-8967-9878E6D327C7}" srcOrd="1" destOrd="0" parTransId="{828ACADF-CC78-4EDA-BFFC-692720B5C5BA}" sibTransId="{1570C5B8-F3AA-45E6-8976-337A731A0E09}"/>
    <dgm:cxn modelId="{7CD83915-C41E-4F6E-9696-A315B4C46D66}" srcId="{D170BBE5-3E31-4484-B455-63B407E447AA}" destId="{A1FF5DAA-A1A4-4A79-BC05-1EADEAA5E536}" srcOrd="1" destOrd="0" parTransId="{048B07A7-0D6A-46E7-8A59-A766DC2DE25A}" sibTransId="{7AA0D14F-164A-4FF8-AAE6-31F0497D72DE}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D57E151B-C70B-4610-868B-F3BB8739FD82}" srcId="{8C8E5881-B89D-4111-A991-16692D79444E}" destId="{ACF45FCC-2F42-49A1-9F71-061AEA14BB9B}" srcOrd="2" destOrd="0" parTransId="{382E7536-C28B-410F-A4EF-CE6730BC06EA}" sibTransId="{78FC5D5D-0A79-4331-8329-2970C298D75D}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497EF937-B269-4BD3-8607-200CB5C48C9A}" type="presOf" srcId="{913BFE72-8C6C-4788-8967-9878E6D327C7}" destId="{A2827B7A-65D8-4DB4-93DB-F1669A3C0728}" srcOrd="0" destOrd="1" presId="urn:microsoft.com/office/officeart/2005/8/layout/chevron2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FFB3465-DFBF-456C-A974-B1ED64677DFA}" srcId="{45F103FE-028D-4F26-89A7-69A63DC9EF12}" destId="{5A6A408C-F9A9-43BF-85F3-30A43A8F6F08}" srcOrd="1" destOrd="0" parTransId="{9036ED59-3901-4E62-81AC-037EEBB1104A}" sibTransId="{9116D23D-6330-4650-9DF0-48166BD68FBA}"/>
    <dgm:cxn modelId="{577FD650-06A8-4334-AF71-B18EC34C65FA}" type="presOf" srcId="{D04B6F5F-8064-464B-8DEC-33D615E2FC80}" destId="{AF1D478F-E7D1-445D-9D07-9EBB864B3FB3}" srcOrd="0" destOrd="2" presId="urn:microsoft.com/office/officeart/2005/8/layout/chevron2"/>
    <dgm:cxn modelId="{DCC33F71-925A-44AC-9824-216441D5F2EF}" srcId="{5BE11CD4-8F2F-4F84-93D0-731F961D5D28}" destId="{D04B6F5F-8064-464B-8DEC-33D615E2FC80}" srcOrd="2" destOrd="0" parTransId="{06F287AA-A6C5-4C3F-8733-B3E56EC3F473}" sibTransId="{7AD4FC4A-87BB-4CF5-9C79-5CE1A4A14066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D30CB874-8BFB-4E49-BA41-F18E6A6D8180}" srcId="{45F103FE-028D-4F26-89A7-69A63DC9EF12}" destId="{05173545-3D61-4468-808B-73B18BAF879B}" srcOrd="2" destOrd="0" parTransId="{8671FFA4-1D78-444F-9032-36D26DF8B689}" sibTransId="{2D4B1A30-4DB3-4371-BDA2-33965C7C5836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589BDA89-4B02-41A6-8804-102B2E72471F}" type="presOf" srcId="{A1FF5DAA-A1A4-4A79-BC05-1EADEAA5E536}" destId="{0D520C72-4FFE-490A-AAA3-FE6D9C191BF7}" srcOrd="0" destOrd="1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B23F0BAC-8D7E-4C30-8666-983CA75AF581}" type="presOf" srcId="{ACF45FCC-2F42-49A1-9F71-061AEA14BB9B}" destId="{A2827B7A-65D8-4DB4-93DB-F1669A3C0728}" srcOrd="0" destOrd="2" presId="urn:microsoft.com/office/officeart/2005/8/layout/chevron2"/>
    <dgm:cxn modelId="{E7D4DDAD-49F2-4FBB-8CF5-9B9399D66AB1}" type="presOf" srcId="{750039A7-4F21-40EE-A3BA-DB64389FBE57}" destId="{0D520C72-4FFE-490A-AAA3-FE6D9C191BF7}" srcOrd="0" destOrd="2" presId="urn:microsoft.com/office/officeart/2005/8/layout/chevron2"/>
    <dgm:cxn modelId="{76E367C7-A72D-431C-B09A-5D64611479F3}" srcId="{D170BBE5-3E31-4484-B455-63B407E447AA}" destId="{750039A7-4F21-40EE-A3BA-DB64389FBE57}" srcOrd="2" destOrd="0" parTransId="{C0C4A7A0-26A8-463C-A548-5A68B2824026}" sibTransId="{06E1AD9A-D81E-4523-9862-08F076D53C4D}"/>
    <dgm:cxn modelId="{80E208C9-83A3-41AE-925B-2E03EE553022}" type="presOf" srcId="{05173545-3D61-4468-808B-73B18BAF879B}" destId="{029426FC-C62A-48D9-BC19-EF4D2DF9B392}" srcOrd="0" destOrd="2" presId="urn:microsoft.com/office/officeart/2005/8/layout/chevron2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34930DD9-3575-4513-A314-A0ADE0EAED37}" srcId="{5BE11CD4-8F2F-4F84-93D0-731F961D5D28}" destId="{592A74ED-CEB2-4E87-A58F-9385CC69EC64}" srcOrd="1" destOrd="0" parTransId="{91028BEC-02D1-4AC0-A3C4-91EC6D01750F}" sibTransId="{853D2B83-89FF-4D63-8434-F85CFEAD2E58}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A1DC59DF-B1ED-47E9-93C4-E81E01005F2F}" type="presOf" srcId="{592A74ED-CEB2-4E87-A58F-9385CC69EC64}" destId="{AF1D478F-E7D1-445D-9D07-9EBB864B3FB3}" srcOrd="0" destOrd="1" presId="urn:microsoft.com/office/officeart/2005/8/layout/chevron2"/>
    <dgm:cxn modelId="{D56CB2DF-38A0-444E-82DB-5278437FA905}" type="presOf" srcId="{5A6A408C-F9A9-43BF-85F3-30A43A8F6F08}" destId="{029426FC-C62A-48D9-BC19-EF4D2DF9B392}" srcOrd="0" destOrd="1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Install Nuclei Studio,  complete GPIO lighting up,  enable UART debugging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Hardware / software AES development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Hardware / software side-channel protection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Mid-term oral examination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&amp;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38287D8A-94F2-482A-AC65-6073468AF90C}">
      <dgm:prSet phldrT="[文本]" phldr="0"/>
      <dgm:spPr/>
      <dgm:t>
        <a:bodyPr/>
        <a:lstStyle/>
        <a:p>
          <a:r>
            <a:rPr lang="en-US" altLang="zh-CN" dirty="0"/>
            <a:t>Literature research / review</a:t>
          </a:r>
          <a:endParaRPr lang="zh-CN" altLang="en-US" dirty="0"/>
        </a:p>
      </dgm:t>
    </dgm:pt>
    <dgm:pt modelId="{78459559-A721-499C-BF13-1CD641623140}" type="par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29E7EC3C-754A-4CE5-9F7C-CA7204F0B3B5}" type="sib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9F2CE24A-9FE1-453F-B137-947D181E5F2D}">
      <dgm:prSet phldrT="[文本]" phldr="0"/>
      <dgm:spPr/>
      <dgm:t>
        <a:bodyPr/>
        <a:lstStyle/>
        <a:p>
          <a:r>
            <a:rPr lang="en-US" altLang="zh-CN" dirty="0"/>
            <a:t>Thesis proposal</a:t>
          </a:r>
          <a:endParaRPr lang="zh-CN" altLang="en-US" dirty="0"/>
        </a:p>
      </dgm:t>
    </dgm:pt>
    <dgm:pt modelId="{BE928805-0FF5-42D0-BF92-6EB0C8F20F2A}" type="par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AB68C73-09C8-4755-8F52-F1AC8A980411}" type="sib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F3E5015-3804-465B-92D2-7C6A0946581D}">
      <dgm:prSet phldrT="[文本]" phldr="0"/>
      <dgm:spPr/>
      <dgm:t>
        <a:bodyPr/>
        <a:lstStyle/>
        <a:p>
          <a:r>
            <a:rPr lang="en-US" altLang="zh-CN" dirty="0"/>
            <a:t>Hardware / software firmware verification</a:t>
          </a:r>
          <a:endParaRPr lang="zh-CN" altLang="en-US" dirty="0"/>
        </a:p>
      </dgm:t>
    </dgm:pt>
    <dgm:pt modelId="{4F0C9B0A-1A85-4CF1-BD46-06C0A131591A}" type="par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AF359D05-1FED-4ACE-A6D3-39FFA08DD889}" type="sib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418BF683-0CF9-4A16-AD9B-8746CC87D3C1}">
      <dgm:prSet phldrT="[文本]" phldr="0"/>
      <dgm:spPr/>
      <dgm:t>
        <a:bodyPr/>
        <a:lstStyle/>
        <a:p>
          <a:r>
            <a:rPr lang="en-US" altLang="zh-CN" dirty="0"/>
            <a:t>Hardware / software interface protection</a:t>
          </a:r>
          <a:endParaRPr lang="zh-CN" altLang="en-US" dirty="0"/>
        </a:p>
      </dgm:t>
    </dgm:pt>
    <dgm:pt modelId="{AA024574-5608-4D40-A7CB-7F0B46B9E4B8}" type="par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2E4116B6-FB26-40A1-84F1-21DDC235A963}" type="sib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192B5046-B810-4656-8166-882F96240983}">
      <dgm:prSet phldrT="[文本]" phldr="0"/>
      <dgm:spPr/>
      <dgm:t>
        <a:bodyPr/>
        <a:lstStyle/>
        <a:p>
          <a:r>
            <a:rPr lang="en-US" altLang="zh-CN" dirty="0"/>
            <a:t>System integration &amp; encryption stress test</a:t>
          </a:r>
          <a:endParaRPr lang="zh-CN" altLang="en-US" dirty="0"/>
        </a:p>
      </dgm:t>
    </dgm:pt>
    <dgm:pt modelId="{C092679A-B2AF-4BD8-BC56-C5556975740A}" type="par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A9F3C93C-8754-494E-AAB9-3D62898D0459}" type="sib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46668A0B-13B6-4033-9F47-58306F484391}">
      <dgm:prSet/>
      <dgm:spPr/>
      <dgm:t>
        <a:bodyPr/>
        <a:lstStyle/>
        <a:p>
          <a:r>
            <a:rPr lang="en-US" altLang="zh-CN" dirty="0"/>
            <a:t>Conduct negative tests</a:t>
          </a:r>
          <a:endParaRPr lang="zh-CN" altLang="en-US" dirty="0"/>
        </a:p>
      </dgm:t>
    </dgm:pt>
    <dgm:pt modelId="{4D4F8377-9124-45ED-B750-7DD6A9341E52}" type="par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186886AB-4F35-42E3-8BAB-8C2D63D0B61A}" type="sib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5ED36D82-5675-458A-A1F1-4ACC53FB3175}">
      <dgm:prSet/>
      <dgm:spPr/>
      <dgm:t>
        <a:bodyPr/>
        <a:lstStyle/>
        <a:p>
          <a:r>
            <a:rPr lang="en-US" altLang="zh-CN" dirty="0"/>
            <a:t>Collect data and materials</a:t>
          </a:r>
          <a:endParaRPr lang="zh-CN" altLang="en-US" dirty="0"/>
        </a:p>
      </dgm:t>
    </dgm:pt>
    <dgm:pt modelId="{6C970975-1A8A-411B-86B2-C47BD4D8089A}" type="par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43BAA3E0-0D34-45B9-BF93-A86955E69FAC}" type="sib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 custLinFactNeighborX="172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3820508-9DF0-41C0-AFCA-3E71154709A2}" type="presOf" srcId="{38287D8A-94F2-482A-AC65-6073468AF90C}" destId="{029426FC-C62A-48D9-BC19-EF4D2DF9B392}" srcOrd="0" destOrd="1" presId="urn:microsoft.com/office/officeart/2005/8/layout/chevron2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B5FB1D1F-1ABB-4175-8518-FD0A137D4EF6}" type="presOf" srcId="{418BF683-0CF9-4A16-AD9B-8746CC87D3C1}" destId="{0D520C72-4FFE-490A-AAA3-FE6D9C191BF7}" srcOrd="0" destOrd="1" presId="urn:microsoft.com/office/officeart/2005/8/layout/chevron2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66E08B61-B917-4D0D-90E5-0F6F28578B1B}" srcId="{D170BBE5-3E31-4484-B455-63B407E447AA}" destId="{418BF683-0CF9-4A16-AD9B-8746CC87D3C1}" srcOrd="1" destOrd="0" parTransId="{AA024574-5608-4D40-A7CB-7F0B46B9E4B8}" sibTransId="{2E4116B6-FB26-40A1-84F1-21DDC235A963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B3AE74A-526C-4CEC-BF44-7F8CC21CD60C}" srcId="{5BE11CD4-8F2F-4F84-93D0-731F961D5D28}" destId="{5ED36D82-5675-458A-A1F1-4ACC53FB3175}" srcOrd="2" destOrd="0" parTransId="{6C970975-1A8A-411B-86B2-C47BD4D8089A}" sibTransId="{43BAA3E0-0D34-45B9-BF93-A86955E69FAC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13FD137A-2705-49BD-8A0B-C19C6CD79080}" srcId="{45F103FE-028D-4F26-89A7-69A63DC9EF12}" destId="{9F2CE24A-9FE1-453F-B137-947D181E5F2D}" srcOrd="2" destOrd="0" parTransId="{BE928805-0FF5-42D0-BF92-6EB0C8F20F2A}" sibTransId="{5AB68C73-09C8-4755-8F52-F1AC8A980411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1BF3F77F-B67F-4DBB-A8B8-9C69B5E703D5}" type="presOf" srcId="{46668A0B-13B6-4033-9F47-58306F484391}" destId="{AF1D478F-E7D1-445D-9D07-9EBB864B3FB3}" srcOrd="0" destOrd="1" presId="urn:microsoft.com/office/officeart/2005/8/layout/chevron2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4867E485-28F4-4F42-8C88-5898291728E9}" type="presOf" srcId="{9F2CE24A-9FE1-453F-B137-947D181E5F2D}" destId="{029426FC-C62A-48D9-BC19-EF4D2DF9B392}" srcOrd="0" destOrd="2" presId="urn:microsoft.com/office/officeart/2005/8/layout/chevron2"/>
    <dgm:cxn modelId="{819E7686-6A8C-4394-8E1E-B405C37E88F2}" type="presOf" srcId="{5ED36D82-5675-458A-A1F1-4ACC53FB3175}" destId="{AF1D478F-E7D1-445D-9D07-9EBB864B3FB3}" srcOrd="0" destOrd="2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4B6AC7BD-D7BC-46E4-BF57-734EC3917454}" type="presOf" srcId="{5F3E5015-3804-465B-92D2-7C6A0946581D}" destId="{A2827B7A-65D8-4DB4-93DB-F1669A3C0728}" srcOrd="0" destOrd="1" presId="urn:microsoft.com/office/officeart/2005/8/layout/chevron2"/>
    <dgm:cxn modelId="{BC6A4BC1-99AE-4882-A334-1304E6CA9BD4}" type="presOf" srcId="{192B5046-B810-4656-8166-882F96240983}" destId="{0D520C72-4FFE-490A-AAA3-FE6D9C191BF7}" srcOrd="0" destOrd="2" presId="urn:microsoft.com/office/officeart/2005/8/layout/chevron2"/>
    <dgm:cxn modelId="{AFBA21CE-E7BE-42E9-A01C-5AFF23189BF5}" srcId="{45F103FE-028D-4F26-89A7-69A63DC9EF12}" destId="{38287D8A-94F2-482A-AC65-6073468AF90C}" srcOrd="1" destOrd="0" parTransId="{78459559-A721-499C-BF13-1CD641623140}" sibTransId="{29E7EC3C-754A-4CE5-9F7C-CA7204F0B3B5}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942313F0-6F36-4DF5-ABAD-D173E6311B44}" srcId="{5BE11CD4-8F2F-4F84-93D0-731F961D5D28}" destId="{46668A0B-13B6-4033-9F47-58306F484391}" srcOrd="1" destOrd="0" parTransId="{4D4F8377-9124-45ED-B750-7DD6A9341E52}" sibTransId="{186886AB-4F35-42E3-8BAB-8C2D63D0B61A}"/>
    <dgm:cxn modelId="{E88826F7-1AD3-48F8-B7A5-FC655E7B3337}" srcId="{8C8E5881-B89D-4111-A991-16692D79444E}" destId="{5F3E5015-3804-465B-92D2-7C6A0946581D}" srcOrd="1" destOrd="0" parTransId="{4F0C9B0A-1A85-4CF1-BD46-06C0A131591A}" sibTransId="{AF359D05-1FED-4ACE-A6D3-39FFA08DD889}"/>
    <dgm:cxn modelId="{B02A9DFB-1C86-4C07-83F4-B342A7761D2B}" srcId="{D170BBE5-3E31-4484-B455-63B407E447AA}" destId="{192B5046-B810-4656-8166-882F96240983}" srcOrd="2" destOrd="0" parTransId="{C092679A-B2AF-4BD8-BC56-C5556975740A}" sibTransId="{A9F3C93C-8754-494E-AAB9-3D62898D0459}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Literature research: security vulnerability cases, current protective plans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Learn RISC-V privileged architecture and PMP module, simulate RISC-V core by QEMU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Determine the requirements of the protection system</a:t>
          </a:r>
          <a:endParaRPr lang="zh-CN" altLang="en-US" sz="14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Design hardware encryption module: write logic of simplified AES-128 by Verilog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Connect encryption module (Xilinx Artix-7) and RISC-V development board (</a:t>
          </a:r>
          <a:r>
            <a:rPr lang="en-US" sz="1400" b="0" i="0" kern="1200" dirty="0"/>
            <a:t>GD32VF103)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Hardware function verification using oscilloscope</a:t>
          </a:r>
          <a:endParaRPr lang="zh-CN" altLang="en-US" sz="14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Permission isolation module: write PMP configuration code in M mode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Encryption and verification module: write simplified SHA-256 by C++ and driver of AES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Integrate modules into RISC-V development board and debug the logic of inter-module calls</a:t>
          </a:r>
          <a:endParaRPr lang="zh-CN" altLang="en-US" sz="14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Attack simulation test: buffer overflow attacks and firmware tampering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Performance optimization: reduce memory usage and increase speed of the encryption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Compatibility test: Verify system functionality on different RISC-V boards (like Nuclei N307) </a:t>
          </a:r>
          <a:endParaRPr lang="zh-CN" altLang="en-US" sz="14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Graduation thesis and thesis defense</a:t>
          </a:r>
          <a:endParaRPr lang="zh-CN" altLang="en-US" sz="1400" kern="1200" dirty="0"/>
        </a:p>
      </dsp:txBody>
      <dsp:txXfrm rot="-5400000">
        <a:off x="931367" y="4904318"/>
        <a:ext cx="7154415" cy="78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Install Nuclei Studio,  complete GPIO lighting up,  enable UART debugging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Literature research / review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Thesis proposal</a:t>
          </a:r>
          <a:endParaRPr lang="zh-CN" altLang="en-US" sz="17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AES development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firmware verification</a:t>
          </a:r>
          <a:endParaRPr lang="zh-CN" altLang="en-US" sz="17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side-channel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interface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System integration &amp; encryption stress test</a:t>
          </a:r>
          <a:endParaRPr lang="zh-CN" altLang="en-US" sz="17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Mid-term oral examination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Conduct negative tests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Collect data and materials</a:t>
          </a:r>
          <a:endParaRPr lang="zh-CN" altLang="en-US" sz="17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Graduation thesis &amp; thesis defense</a:t>
          </a:r>
          <a:endParaRPr lang="zh-CN" altLang="en-US" sz="1700" kern="1200" dirty="0"/>
        </a:p>
      </dsp:txBody>
      <dsp:txXfrm rot="-5400000">
        <a:off x="931367" y="4904318"/>
        <a:ext cx="7154415" cy="78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26C0B-66DA-A45C-EBE5-386023BE5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Lightweight Embedded Security Protection System</a:t>
            </a:r>
            <a:b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under RISC-V Architecture</a:t>
            </a:r>
            <a:endParaRPr lang="zh-CN" altLang="en-US" cap="none" dirty="0">
              <a:cs typeface="Microsoft Sans Serif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A3AEC-DF3D-348D-E50D-8F0C57A78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/>
              <a:t>FYP by Charlie (Bofu Chang)</a:t>
            </a:r>
            <a:endParaRPr lang="zh-CN" altLang="en-US" cap="none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4C532-2889-7848-018C-52AF5A72D6B9}"/>
              </a:ext>
            </a:extLst>
          </p:cNvPr>
          <p:cNvSpPr txBox="1"/>
          <p:nvPr/>
        </p:nvSpPr>
        <p:spPr>
          <a:xfrm>
            <a:off x="581191" y="3271652"/>
            <a:ext cx="109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Bofu Chang, an Automation student from Harbin Institute of Technology, Shenzhen.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Interested in software coding and hardware application.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581B7-D9F3-58C1-683E-475B7A95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6" y="631590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BB585-C6F5-96E7-41F3-D78F4B1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inal Solution: CM32M433R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868BD-B3D2-E3A9-862A-FA244DC1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1" y="1793545"/>
            <a:ext cx="3143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08A567F1-EC84-BA36-1400-9FB3373A2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59132" cy="25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4F58C-435F-C07E-7BD7-3FB53342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6" y="3687288"/>
            <a:ext cx="3148565" cy="31707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3C1B92-9098-26BA-0AB0-C1EAEC543763}"/>
              </a:ext>
            </a:extLst>
          </p:cNvPr>
          <p:cNvSpPr txBox="1">
            <a:spLocks/>
          </p:cNvSpPr>
          <p:nvPr/>
        </p:nvSpPr>
        <p:spPr>
          <a:xfrm>
            <a:off x="3556660" y="2018805"/>
            <a:ext cx="8048850" cy="477388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Hardware Encryption (AES-128)</a:t>
            </a:r>
          </a:p>
          <a:p>
            <a:pPr lvl="1"/>
            <a:r>
              <a:rPr lang="en-US" altLang="zh-CN" dirty="0"/>
              <a:t>SAC module, support AES-128/192/256 and CBC/ECB/CTR modes</a:t>
            </a:r>
          </a:p>
          <a:p>
            <a:r>
              <a:rPr lang="en-US" altLang="zh-CN" dirty="0"/>
              <a:t>Permission Isolation (PMP)</a:t>
            </a:r>
          </a:p>
          <a:p>
            <a:pPr lvl="1"/>
            <a:r>
              <a:rPr lang="en-US" altLang="zh-CN" dirty="0"/>
              <a:t>8 programmable regions, each can be configured with R/W/X permissions</a:t>
            </a:r>
          </a:p>
          <a:p>
            <a:pPr lvl="1"/>
            <a:r>
              <a:rPr lang="en-US" altLang="zh-CN" dirty="0"/>
              <a:t>Can lock sensitive addresses (AES register, SPI register)</a:t>
            </a:r>
          </a:p>
          <a:p>
            <a:r>
              <a:rPr lang="en-US" altLang="zh-CN" dirty="0"/>
              <a:t>Firmware Tampering Protection (OTP + FLASH verification)</a:t>
            </a:r>
          </a:p>
          <a:p>
            <a:pPr lvl="1"/>
            <a:r>
              <a:rPr lang="en-US" altLang="zh-CN" dirty="0"/>
              <a:t>OTP stores the SHA-256 baseline value</a:t>
            </a:r>
          </a:p>
          <a:p>
            <a:pPr lvl="1"/>
            <a:r>
              <a:rPr lang="en-US" altLang="zh-CN" dirty="0"/>
              <a:t>FLASH supports hardware ECC verification (1-bit error correction / detection)</a:t>
            </a:r>
          </a:p>
          <a:p>
            <a:r>
              <a:rPr lang="en-US" altLang="zh-CN" dirty="0"/>
              <a:t>Side-channel Attack Protection (TRNG mask)</a:t>
            </a:r>
          </a:p>
          <a:p>
            <a:pPr lvl="1"/>
            <a:r>
              <a:rPr lang="en-US" altLang="zh-CN" dirty="0"/>
              <a:t>Invoke TRNG to generate an 8-bit random mask</a:t>
            </a:r>
          </a:p>
          <a:p>
            <a:pPr lvl="1"/>
            <a:r>
              <a:rPr lang="en-US" altLang="zh-CN" dirty="0"/>
              <a:t>XOR mask the input data in AES</a:t>
            </a:r>
          </a:p>
          <a:p>
            <a:r>
              <a:rPr lang="en-US" altLang="zh-CN" dirty="0"/>
              <a:t>Interface Protection (PMP locks SPI register, GPIO lock)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6BA20A-9F77-82BC-C411-918B7523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386" y="580885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>
            <a:extLst>
              <a:ext uri="{FF2B5EF4-FFF2-40B4-BE49-F238E27FC236}">
                <a16:creationId xmlns:a16="http://schemas.microsoft.com/office/drawing/2014/main" id="{3E594A7D-DA84-B7A9-A7F7-0706BFE798F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/>
          <a:lstStyle/>
          <a:p>
            <a:r>
              <a:rPr lang="en-US" altLang="zh-CN" dirty="0"/>
              <a:t>FYP</a:t>
            </a:r>
            <a:br>
              <a:rPr lang="en-US" altLang="zh-CN" dirty="0"/>
            </a:br>
            <a:r>
              <a:rPr lang="en-US" altLang="zh-CN" dirty="0"/>
              <a:t>T</a:t>
            </a:r>
            <a:r>
              <a:rPr lang="en-US" altLang="zh-CN" cap="none" dirty="0"/>
              <a:t>imeline</a:t>
            </a:r>
            <a:br>
              <a:rPr lang="en-US" altLang="zh-CN" cap="none" dirty="0"/>
            </a:br>
            <a:r>
              <a:rPr lang="en-US" altLang="zh-CN" cap="none" dirty="0"/>
              <a:t>1.0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D3C6729-C292-085D-553E-3866BF3EB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490748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0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0217-B3D2-7300-39D1-C24522F3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03BF7-862B-05AE-CA87-D15DBE0B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19 – Oct. 3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3-4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8506F-02A0-2FB2-44B0-84401F74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&amp; </a:t>
            </a:r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ABFF7-3D76-B6A7-EB67-F5876D8C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209864-4F80-D8B3-B06E-D19052C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- Blink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D4A2C-6122-D483-551E-E550E32A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32" y="1888037"/>
            <a:ext cx="7951940" cy="4969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0E399D-97B5-1280-919F-BB7FAB8F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672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0D1B9-942D-1752-F5B4-316D428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USART printf 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04D6A-3B9C-F51A-7910-CA4361C2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95" y="1857994"/>
            <a:ext cx="8000010" cy="5000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6FA5FE-3A32-4756-8A5B-A01A896E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05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D7A87-F62C-FD2A-13D8-B063FA73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Switch &amp; External Interrupt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7EE993-B571-AB1D-E2F5-DEFA1395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870364"/>
            <a:ext cx="7980218" cy="4987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E1D5D2-B152-0317-E542-B0DA2784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8ADD55-4537-DEDF-FD5C-0833E6B5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altLang="zh-CN" cap="none" dirty="0"/>
              <a:t>iscellaneous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C346D-CFC2-8B2B-C8F6-1187EFFBE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Notes of important registers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F5DE7E-0CA0-8650-6322-93EF6796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750160-96EC-2430-F5B4-CF0990F0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9" y="2969061"/>
            <a:ext cx="5364694" cy="3352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BEF22A-320C-12A5-0B98-FBA08928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35" y="2805905"/>
            <a:ext cx="3326847" cy="35160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5BB6E-C5A6-4C1F-A546-C2900359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8E6A-D27B-1ACA-7112-245BADC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AB9C3-0B64-94C2-7C7A-18EB99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1" y="1871189"/>
            <a:ext cx="11272373" cy="46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50B-967E-3D35-C940-6A3329B3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CC8E0-75C9-226B-B61C-2F79FB3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4 – Oct. 24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5-6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C7A3C-11B4-D4BE-903B-FC6BD3042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Thesis Proposal &amp; 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34AFE-67D0-9C30-37D3-FD44EA49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46E22A-4A13-617D-5F7B-BE0FD7F1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FYP &amp; Thesis Proposal on Oct. 15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F57387-09B3-B7F7-A01A-0CE0F12BB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Remove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B5600B-163E-5F5D-2E66-49FA3CF401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Interface protection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CDFB9F8-6DDA-BFA1-BECD-E5DA313D3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9819D59-28CA-C225-3C0B-071AB03E5B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Ascon software implement</a:t>
            </a:r>
          </a:p>
          <a:p>
            <a:r>
              <a:rPr lang="en-US" altLang="zh-CN" dirty="0"/>
              <a:t>SAC-accelerated SLH-DSA implement</a:t>
            </a:r>
          </a:p>
          <a:p>
            <a:r>
              <a:rPr lang="en-US" altLang="zh-CN" dirty="0"/>
              <a:t>Using SLH-DSA for firmware verification</a:t>
            </a:r>
          </a:p>
          <a:p>
            <a:r>
              <a:rPr lang="en-US" altLang="zh-CN" dirty="0"/>
              <a:t>Using TVLA test for side-channel protection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418AFF-31D2-1B01-B3C4-E11409C1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9" y="5636425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781D8-784C-4D8A-C99D-1DC03B8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cap="none" dirty="0"/>
              <a:t>re-FYP Progress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20C509-6B9B-5127-32EB-9C2DBC8AD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78631"/>
          </a:xfrm>
        </p:spPr>
        <p:txBody>
          <a:bodyPr/>
          <a:lstStyle/>
          <a:p>
            <a:r>
              <a:rPr lang="en-US" altLang="zh-CN" dirty="0"/>
              <a:t>Learning basic knowledge of RISC-V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F75F01-0566-248D-DF60-C7E97AC3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78631"/>
          </a:xfrm>
        </p:spPr>
        <p:txBody>
          <a:bodyPr/>
          <a:lstStyle/>
          <a:p>
            <a:r>
              <a:rPr lang="en-US" altLang="zh-CN" dirty="0"/>
              <a:t>Following YSYX and reviewing DC knowledge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E0786-E0D2-E3B1-F326-05F5A581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96537"/>
            <a:ext cx="4917084" cy="25349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7CF97B-A396-C867-31AD-224C9FB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7" y="2696537"/>
            <a:ext cx="4894375" cy="2921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6CEB97-6D4C-594C-76AB-9DC59C95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C471DC-C19A-8904-DCDB-7FC3B03D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Basic SAC function &amp; PKCS#7 padding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C9265-EE60-C55A-9D18-9182DFBC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2192728"/>
            <a:ext cx="6485906" cy="4053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1C4BF-14AF-24C9-FC83-18995C38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84" y="1929741"/>
            <a:ext cx="3905991" cy="48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ACEC-14AC-E0CB-434C-A66B71FA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09C54C3-251B-75E8-78FE-EE427134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edirect _get_char() to achieve scanf()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B1A4C-3AFC-63CA-FAED-07D9E819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27" y="1913659"/>
            <a:ext cx="7910945" cy="4944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95041B-7819-93D1-2D17-80073BFC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472" y="570892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2265-A28C-CDC7-3B14-5E85243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CB2E13-2007-8549-441F-2403FDBD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Introduce scanf() &amp; customized plaintext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6D9B6-2A55-7F9C-AD73-E83C5A89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" y="1858786"/>
            <a:ext cx="6579497" cy="4112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169866-A3E1-D3B2-4408-B4BAAD21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77" y="1858786"/>
            <a:ext cx="4724343" cy="499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A5F556-6F7F-AC92-D5E7-FA46F206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8" y="5970971"/>
            <a:ext cx="1351754" cy="6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F075-8E57-5E6F-B8DC-FE08300F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2CB789C-A2B8-EA77-CDFB-D58A9FB7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File Transport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9C8CB-0F4C-B39F-83EF-8B574499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85826"/>
            <a:ext cx="4042792" cy="24130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85B0B-9DE8-DB95-392A-0457F437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4346369"/>
            <a:ext cx="4207968" cy="2511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B63114-CE35-21F7-FD01-17156886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83" y="1885826"/>
            <a:ext cx="5394527" cy="264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94615-5011-6256-F846-10451E87A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13" y="4531713"/>
            <a:ext cx="5747297" cy="2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F4D3-FC91-4BF5-AE51-6B0C1948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4DB89-166E-B8EC-32C8-B0F37C9B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0" y="1915652"/>
            <a:ext cx="11494684" cy="48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4AFF-3B1E-6CA7-72AF-4B7403A3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B5746-A353-282A-C858-E85A238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25 – Nov. 7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7-8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B8305B-CAC8-9698-8170-B62F91BB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6E403A-8828-CCC5-4153-866EADE4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475C14-A2F1-5651-4EF5-7CD78EC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60E903-5B5F-E141-6F01-8CD261B8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Old version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98A311-2963-C4DD-3EDA-A341990C1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Only support files that are less than 512 bytes</a:t>
            </a:r>
          </a:p>
          <a:p>
            <a:r>
              <a:rPr lang="en-US" altLang="zh-CN" dirty="0"/>
              <a:t>Immediately decrypt after encryption</a:t>
            </a:r>
          </a:p>
          <a:p>
            <a:r>
              <a:rPr lang="en-US" altLang="zh-CN" dirty="0"/>
              <a:t>Cannot save ciphered / deciphered text</a:t>
            </a:r>
          </a:p>
          <a:p>
            <a:r>
              <a:rPr lang="en-US" altLang="zh-CN" dirty="0"/>
              <a:t>Possible memory leakage in data transmission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81EEF2-C3AE-FCE0-2702-D8D38497E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This version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F452965-0F72-2B4F-FD4F-3D19CEA1E8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Support files of ANY size</a:t>
            </a:r>
          </a:p>
          <a:p>
            <a:r>
              <a:rPr lang="en-US" altLang="zh-CN" dirty="0"/>
              <a:t>Decoupled operation</a:t>
            </a:r>
          </a:p>
          <a:p>
            <a:r>
              <a:rPr lang="en-US" altLang="zh-CN" dirty="0"/>
              <a:t>Can save ciphertext and output</a:t>
            </a:r>
          </a:p>
          <a:p>
            <a:r>
              <a:rPr lang="en-US" altLang="zh-CN" dirty="0"/>
              <a:t>Strict data size check during transmission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CA0674-B9AC-A02E-F0A6-8C316BD1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4F06-1BF4-63C5-3115-2CD1F306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0E7777-8300-F84C-4ADF-CC2D823F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AAF7BA-4296-0D6A-7C06-CFDBE0FC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39" y="1876208"/>
            <a:ext cx="7046122" cy="49817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F39325-11E5-FB32-4DAF-1A817DDF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EBD8-697E-D2DF-A81E-086B5076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65CFBB-6B9E-90D9-9461-67BA25E1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BD563-E012-6732-8A05-1A427933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72" y="1868466"/>
            <a:ext cx="7983255" cy="4989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EDACD8-E63E-A34C-5A5F-CA576408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E93D285-E24B-570A-D57C-D0F6BDF6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urther step…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40F2397-D9FE-AA77-101E-E8C62432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Based on the hardware AES implementation, replace the hardware AES to software AES and software Ascon</a:t>
            </a:r>
          </a:p>
          <a:p>
            <a:r>
              <a:rPr lang="en-US" altLang="zh-CN" dirty="0"/>
              <a:t>Benchmark on all the implementations and make a comparison</a:t>
            </a:r>
          </a:p>
          <a:p>
            <a:r>
              <a:rPr lang="en-US" altLang="zh-CN" dirty="0"/>
              <a:t>Move on to firmware verification part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A59E8-50A1-8B04-7D6A-BADD73F6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>
            <a:extLst>
              <a:ext uri="{FF2B5EF4-FFF2-40B4-BE49-F238E27FC236}">
                <a16:creationId xmlns:a16="http://schemas.microsoft.com/office/drawing/2014/main" id="{50EC99A2-79DC-D217-94BE-82D45841A9D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en-US" altLang="zh-CN" cap="none" dirty="0"/>
              <a:t>FYP</a:t>
            </a:r>
            <a:br>
              <a:rPr lang="en-US" altLang="zh-CN" cap="none" dirty="0"/>
            </a:br>
            <a:r>
              <a:rPr lang="en-US" altLang="zh-CN" cap="none" dirty="0"/>
              <a:t>Timeline</a:t>
            </a:r>
            <a:br>
              <a:rPr lang="en-US" altLang="zh-CN" cap="none" dirty="0"/>
            </a:br>
            <a:r>
              <a:rPr lang="en-US" altLang="zh-CN" cap="none" dirty="0"/>
              <a:t>0.0</a:t>
            </a:r>
            <a:endParaRPr lang="zh-CN" altLang="en-US" cap="none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F79C7B59-903D-F68A-1C23-11888E5A6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74114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58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2B69-2EF6-E748-49AA-9192B8497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5A5C23-1AB6-B39C-3E07-6D127E79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Nov. 7 – Nov. 21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9-10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8E0350-F454-FEA1-F552-C087D5E14D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Software AES-128 Implement &amp; Software Ascon Implement &amp; Benchmark &amp; Bootloader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FFC7CB-87BF-0D20-1883-C0B55AE7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0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EB32544-60AE-11F5-CA39-406AC8B67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cap="none" dirty="0"/>
              <a:t>mproved Hardware AES Implementation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5869AD-94F4-BE38-C1FD-019ED1198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720" y="2091846"/>
            <a:ext cx="7240174" cy="43214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5B6B2DE-2521-5009-6451-EBE5BF648EEB}"/>
              </a:ext>
            </a:extLst>
          </p:cNvPr>
          <p:cNvSpPr txBox="1"/>
          <p:nvPr/>
        </p:nvSpPr>
        <p:spPr>
          <a:xfrm>
            <a:off x="444674" y="1979112"/>
            <a:ext cx="3989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Complete auto test (Encrypt -&gt; Decrypt -&gt; Verify) without manually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NIST standard test vectors and auto test /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Now support customized key and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Fix the IV update logic to fit the standard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72E1AE-F67C-A4E1-62C0-909ECD83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81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489FB-092F-9036-E45A-16AE18F04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0B3FE15-BC81-0E06-CF69-674F248F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Software AES Implementation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E9CC03-DFA3-DA2C-B511-0EA231DC43B2}"/>
              </a:ext>
            </a:extLst>
          </p:cNvPr>
          <p:cNvSpPr txBox="1"/>
          <p:nvPr/>
        </p:nvSpPr>
        <p:spPr>
          <a:xfrm>
            <a:off x="444674" y="1979112"/>
            <a:ext cx="39895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tiny-AES-c open-source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Simplify aes.c to just include AES-128 CBC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Switch hardware AES encryption / decryption to software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7D0990-BA7A-BD0C-02B8-E52992A5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73" y="2157475"/>
            <a:ext cx="7258453" cy="433238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94A3928-D181-5589-F58A-EBEB0CE1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50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48DAB-0EFF-32D1-0CBA-6ACEEAFB1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AA4BA5B-2FE6-7020-A50A-F5720D444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Software Ascon Implementation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810BF30-E8AD-FFB8-E36A-EF36B34DF9C3}"/>
              </a:ext>
            </a:extLst>
          </p:cNvPr>
          <p:cNvSpPr txBox="1"/>
          <p:nvPr/>
        </p:nvSpPr>
        <p:spPr>
          <a:xfrm>
            <a:off x="444674" y="1979112"/>
            <a:ext cx="39895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Introduce ascon-c open-source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Independently encrypt / decrypt each block, no need to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Challenge: the Nonce numbers need to be different between each block, but also need to be same for each block during encryption / decryption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Solution: introduce chunk index to generate individual Nonce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Modify python script to be compatible with Ascon’s signature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9C0270-5ADB-B858-CA81-44E21FD1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14" y="2098472"/>
            <a:ext cx="7334747" cy="437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2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F8F36-93F0-0348-61EB-5BBC02273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70E1C5-3801-95B1-72BB-A3997D63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Benchmark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8DE525-3BEE-2362-EFB0-ED61E48F8F10}"/>
              </a:ext>
            </a:extLst>
          </p:cNvPr>
          <p:cNvSpPr txBox="1"/>
          <p:nvPr/>
        </p:nvSpPr>
        <p:spPr>
          <a:xfrm>
            <a:off x="444674" y="1979112"/>
            <a:ext cx="39895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Basic benchmark using python 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Analyze all three implementations’ .elf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Five-level pressure test, each has five individual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 a preheat test to exclude abnormal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Multidimensional final result analysis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60073C-AED8-DE29-B483-C427CE3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794" y="2080471"/>
            <a:ext cx="7148716" cy="42668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781B4-7362-35F8-5B27-885AFCDB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97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21C0F0-C68E-D79F-6ABF-5FB6FDD5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" y="0"/>
            <a:ext cx="1216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64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80A0C-0EEC-0936-AEA8-4603113EA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3292C-A09A-314F-2F7B-E93FEC85D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Nov. 22 – Dec. 5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11-12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9EA8A-A8C3-52FF-DB23-3F2430150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AES-GCM-SIV Implementation &amp; Benchmark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87FC0-5CC2-DDE5-9E32-390A575C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17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4A2A991-95A6-DDF5-9946-50A61C7D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altLang="zh-CN" cap="none" dirty="0"/>
              <a:t>ig mistakes during benchmark in last speech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65320D-9143-839C-7123-4EA71214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253" y="1868348"/>
            <a:ext cx="5055977" cy="498965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A400F7-9353-C3BA-57E5-DAF3C01D781B}"/>
              </a:ext>
            </a:extLst>
          </p:cNvPr>
          <p:cNvSpPr txBox="1"/>
          <p:nvPr/>
        </p:nvSpPr>
        <p:spPr>
          <a:xfrm>
            <a:off x="445325" y="1977242"/>
            <a:ext cx="5055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AES-CBC is an encryption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It only guarantees data’s </a:t>
            </a:r>
            <a:r>
              <a:rPr lang="en-US" altLang="zh-CN" dirty="0">
                <a:solidFill>
                  <a:schemeClr val="accent2"/>
                </a:solidFill>
              </a:rPr>
              <a:t>secrecy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Ascon family is a group of AEAD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They can guarantee data’s </a:t>
            </a:r>
            <a:r>
              <a:rPr lang="en-US" altLang="zh-CN" dirty="0">
                <a:solidFill>
                  <a:schemeClr val="accent2"/>
                </a:solidFill>
              </a:rPr>
              <a:t>secrecy, integrity and authenticity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Ascon’s design is naturally resistive to SCA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Ascon-128 does more jobs than AES-CBC, that’s why it’s unfair to compare their performances at the beginning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Aside from unbalanced work, my simple benchmark cannot reveal the security advantages Ascon-128 has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Also, current implementations don’t introduce side-channel protection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188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008016-7998-5D7C-6E36-F2DF3AF7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cap="none" dirty="0"/>
              <a:t>olution: introducing AES-GCM-SIV implementation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6F5951-8394-6450-B1E8-2A7DDE00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282" y="1876302"/>
            <a:ext cx="6785609" cy="40501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4D9FE5-EA35-D752-44A4-F74070C1C6C1}"/>
              </a:ext>
            </a:extLst>
          </p:cNvPr>
          <p:cNvSpPr txBox="1"/>
          <p:nvPr/>
        </p:nvSpPr>
        <p:spPr>
          <a:xfrm>
            <a:off x="451262" y="1953491"/>
            <a:ext cx="44116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AES-GCM (Galois/Counter Mode)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key and random nonce to generate IV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Using GHASH (based on Galois Field multiplication) to generate authentication tag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5"/>
                </a:solidFill>
              </a:rPr>
              <a:t>Disadvantage: </a:t>
            </a:r>
            <a:r>
              <a:rPr lang="en-US" altLang="zh-CN" dirty="0"/>
              <a:t>if the same &lt;Key, Nonce&gt; pair is used on different messages, attackers can calculate the XOR of key stream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</a:rPr>
              <a:t>AES-GCM-SIV (Synthetic IV)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Nonce will be generated from SIV, not randomly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SIV = AES-CTR(key2, POLYVAL(AAD, plaintext))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296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02FBF-8658-2C53-0502-F5BCB672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cap="none" dirty="0"/>
              <a:t>olving Base64 incomplete data: buffer lock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FD93DF-E366-89FB-73A0-C13B7FAEE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Problem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193277-6C73-8993-1660-87AC519D3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When the plaintext is large enough, all the implementations will fail due to incomplete B64 data</a:t>
            </a:r>
          </a:p>
          <a:p>
            <a:r>
              <a:rPr lang="en-US" altLang="zh-CN" dirty="0"/>
              <a:t>Though the exact data might be different, the position and the length of failing data are identical with regard to the same input</a:t>
            </a:r>
          </a:p>
          <a:p>
            <a:r>
              <a:rPr lang="en-US" altLang="zh-CN" dirty="0"/>
              <a:t>Such replicate pattern suggests that there might be data overflow in B64 process buffer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916D20-D94C-B468-89E2-7D9AD6ECAA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59" y="2250892"/>
            <a:ext cx="5310949" cy="553373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zh-CN" altLang="en-US" dirty="0"/>
          </a:p>
        </p:txBody>
      </p:sp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E80D98BA-2568-A6F5-F782-63F8B97154C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57905"/>
          <a:stretch>
            <a:fillRect/>
          </a:stretch>
        </p:blipFill>
        <p:spPr>
          <a:xfrm>
            <a:off x="8844829" y="5316293"/>
            <a:ext cx="2765977" cy="7589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1ED663-044E-C34F-FB2B-C81B0FCE3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1" y="5316293"/>
            <a:ext cx="5393100" cy="5447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62EF91-AC72-39B3-1836-020799538A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4815"/>
          <a:stretch>
            <a:fillRect/>
          </a:stretch>
        </p:blipFill>
        <p:spPr>
          <a:xfrm>
            <a:off x="6217706" y="5316293"/>
            <a:ext cx="2765977" cy="994998"/>
          </a:xfrm>
          <a:prstGeom prst="rect">
            <a:avLst/>
          </a:prstGeom>
        </p:spPr>
      </p:pic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B421C762-16C2-20F7-3971-4EC47AC22207}"/>
              </a:ext>
            </a:extLst>
          </p:cNvPr>
          <p:cNvSpPr txBox="1">
            <a:spLocks/>
          </p:cNvSpPr>
          <p:nvPr/>
        </p:nvSpPr>
        <p:spPr>
          <a:xfrm>
            <a:off x="5974291" y="2926052"/>
            <a:ext cx="5515086" cy="2934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Introduce simple buffer lock and minor delay</a:t>
            </a:r>
          </a:p>
          <a:p>
            <a:r>
              <a:rPr lang="en-US" altLang="zh-CN" dirty="0"/>
              <a:t>The B64 process buffer will not be refilled until after a delay controlled by buffer lock</a:t>
            </a:r>
          </a:p>
          <a:p>
            <a:r>
              <a:rPr lang="en-US" altLang="zh-CN" dirty="0"/>
              <a:t>After modification, hardware AES-GCM-SIV succeeded at encrypting &amp; decrypting a massive 23MB input file (previous code will fail at around 60KB)</a:t>
            </a:r>
          </a:p>
        </p:txBody>
      </p:sp>
    </p:spTree>
    <p:extLst>
      <p:ext uri="{BB962C8B-B14F-4D97-AF65-F5344CB8AC3E}">
        <p14:creationId xmlns:p14="http://schemas.microsoft.com/office/powerpoint/2010/main" val="2063752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BEF44-03CC-0463-2A7A-942856A7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5 – Sept. 12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1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BC790-550E-6B7D-5BD9-C1A0AFDC7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CE745-35D7-5DEA-053B-F62BEF04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1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D08890A-273E-C64F-5543-482DB7B5B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Simple Benchmark Result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7B7F7B-128F-E048-3677-83B17680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94716" y="1872151"/>
            <a:ext cx="8115293" cy="45761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211EF43-D9B3-BE2C-0D79-BDF0BF0DEE9D}"/>
              </a:ext>
            </a:extLst>
          </p:cNvPr>
          <p:cNvSpPr txBox="1"/>
          <p:nvPr/>
        </p:nvSpPr>
        <p:spPr>
          <a:xfrm>
            <a:off x="451262" y="1995055"/>
            <a:ext cx="32434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Testing throughput (right graph) and other indexes (next page)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 input file goes larger, all three’s throughput stabilizes at around 3.6 KB/s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Ascon has the highest average throughput and most balanced performance between en/decryption, but also the largest code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Hardware AES has advantage in small file’s encryption and shows the best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Software AES has the best code efficiency (smallest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156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9F07AB3-6814-DE43-970C-AA1B31A6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" y="0"/>
            <a:ext cx="12161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71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DFF2-1247-5B46-DA18-B9E54C6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cap="none" dirty="0"/>
              <a:t>etermine the scope of the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B9FD68-BDDD-2A7C-AD94-8DF9B250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83086" cy="3633047"/>
          </a:xfrm>
        </p:spPr>
        <p:txBody>
          <a:bodyPr/>
          <a:lstStyle/>
          <a:p>
            <a:r>
              <a:rPr lang="en-US" altLang="zh-CN" dirty="0"/>
              <a:t>Vulnerability type</a:t>
            </a:r>
          </a:p>
          <a:p>
            <a:pPr lvl="1"/>
            <a:r>
              <a:rPr lang="en-US" altLang="zh-CN" dirty="0"/>
              <a:t>Permission isolation failure</a:t>
            </a:r>
          </a:p>
          <a:p>
            <a:pPr lvl="1"/>
            <a:r>
              <a:rPr lang="en-US" altLang="zh-CN" dirty="0"/>
              <a:t>Firmware tampering</a:t>
            </a:r>
          </a:p>
          <a:p>
            <a:pPr lvl="1"/>
            <a:r>
              <a:rPr lang="en-US" altLang="zh-CN" dirty="0"/>
              <a:t>Side-channel attack</a:t>
            </a:r>
          </a:p>
          <a:p>
            <a:pPr lvl="1"/>
            <a:r>
              <a:rPr lang="en-US" altLang="zh-CN" dirty="0"/>
              <a:t>Interface abuse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65C9C6-06CA-B816-8037-956100C8C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1718" y="2228002"/>
            <a:ext cx="3788564" cy="3633047"/>
          </a:xfrm>
        </p:spPr>
        <p:txBody>
          <a:bodyPr/>
          <a:lstStyle/>
          <a:p>
            <a:r>
              <a:rPr lang="en-US" altLang="zh-CN" dirty="0"/>
              <a:t>Protective technologies</a:t>
            </a:r>
          </a:p>
          <a:p>
            <a:pPr lvl="1"/>
            <a:r>
              <a:rPr lang="en-US" altLang="zh-CN" dirty="0"/>
              <a:t>PMP (Physical Memory Protection)</a:t>
            </a:r>
          </a:p>
          <a:p>
            <a:pPr lvl="1"/>
            <a:r>
              <a:rPr lang="en-US" altLang="zh-CN" dirty="0"/>
              <a:t>Privilege level mechanism</a:t>
            </a:r>
          </a:p>
          <a:p>
            <a:pPr lvl="1"/>
            <a:r>
              <a:rPr lang="en-US" altLang="zh-CN" dirty="0"/>
              <a:t>Hardware encryption</a:t>
            </a:r>
          </a:p>
          <a:p>
            <a:pPr lvl="1"/>
            <a:r>
              <a:rPr lang="en-US" altLang="zh-CN" dirty="0"/>
              <a:t>Secure boot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C434764-5FAC-D80D-1356-2A97045DD9D8}"/>
              </a:ext>
            </a:extLst>
          </p:cNvPr>
          <p:cNvSpPr txBox="1">
            <a:spLocks/>
          </p:cNvSpPr>
          <p:nvPr/>
        </p:nvSpPr>
        <p:spPr>
          <a:xfrm>
            <a:off x="8149504" y="2091055"/>
            <a:ext cx="3788564" cy="30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Application scenarios</a:t>
            </a:r>
          </a:p>
          <a:p>
            <a:pPr lvl="1"/>
            <a:r>
              <a:rPr lang="en-US" altLang="zh-CN" dirty="0"/>
              <a:t>Resource-constrained embedded devices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9F62C-ABD3-CF54-9196-F4125E0F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8" y="5861049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9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39A1C7-4134-600C-2536-6E6FB604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SoC Platform Security: Why RISC-V?</a:t>
            </a:r>
            <a:br>
              <a:rPr lang="en-US" altLang="zh-CN" cap="none" dirty="0"/>
            </a:br>
            <a:r>
              <a:rPr lang="en-US" altLang="zh-CN" sz="1800" cap="none" dirty="0"/>
              <a:t>A Survey and Analysis on SoC Platform Security in ARM, Intel and RISC-V Architecture, Nicholas et al</a:t>
            </a:r>
            <a:endParaRPr lang="zh-CN" altLang="en-US" sz="1800" cap="none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D122A51-A57B-EC9E-9BB9-F08233E6D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Proprietary Architectures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72C2F1-BF53-41DA-9B34-AB6F79AACB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ARM TrustZone</a:t>
            </a:r>
          </a:p>
          <a:p>
            <a:pPr lvl="1"/>
            <a:r>
              <a:rPr lang="en-US" altLang="zh-CN" dirty="0"/>
              <a:t>Vulnerable to cache-based side-channel attacks</a:t>
            </a:r>
          </a:p>
          <a:p>
            <a:r>
              <a:rPr lang="en-US" altLang="zh-CN" dirty="0"/>
              <a:t>Intel SGX</a:t>
            </a:r>
          </a:p>
          <a:p>
            <a:pPr lvl="1"/>
            <a:r>
              <a:rPr lang="en-US" altLang="zh-CN" dirty="0"/>
              <a:t>Vulnerable to enclave malwares</a:t>
            </a:r>
          </a:p>
          <a:p>
            <a:pPr lvl="1"/>
            <a:r>
              <a:rPr lang="en-US" altLang="zh-CN" dirty="0"/>
              <a:t>Also vulnerable to cache-based side-channel attacks</a:t>
            </a:r>
          </a:p>
          <a:p>
            <a:r>
              <a:rPr lang="en-US" altLang="zh-CN" dirty="0"/>
              <a:t>Main reason: lack of flexibility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FA8C7F-F3C5-5866-AF18-F021A3451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Open-source Architecture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126438A-9C69-7AB2-8AC9-5534A773B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086441"/>
          </a:xfrm>
        </p:spPr>
        <p:txBody>
          <a:bodyPr>
            <a:normAutofit/>
          </a:bodyPr>
          <a:lstStyle/>
          <a:p>
            <a:r>
              <a:rPr lang="en-US" altLang="zh-CN" dirty="0"/>
              <a:t>RISC-V</a:t>
            </a:r>
          </a:p>
          <a:p>
            <a:pPr lvl="1"/>
            <a:r>
              <a:rPr lang="en-US" altLang="zh-CN" dirty="0"/>
              <a:t>Different privilege modes</a:t>
            </a:r>
          </a:p>
          <a:p>
            <a:pPr lvl="1"/>
            <a:r>
              <a:rPr lang="en-US" altLang="zh-CN" dirty="0"/>
              <a:t>Sanctum Model</a:t>
            </a:r>
          </a:p>
          <a:p>
            <a:pPr lvl="1"/>
            <a:r>
              <a:rPr lang="en-US" altLang="zh-CN" dirty="0"/>
              <a:t>RISC-V MultiZone Security</a:t>
            </a:r>
          </a:p>
          <a:p>
            <a:pPr lvl="1"/>
            <a:r>
              <a:rPr lang="en-US" altLang="zh-CN" dirty="0"/>
              <a:t>Adding security features to the existing model</a:t>
            </a:r>
          </a:p>
          <a:p>
            <a:pPr lvl="1"/>
            <a:r>
              <a:rPr lang="en-US" altLang="zh-CN" dirty="0"/>
              <a:t>Anti Side-channel Attacks: implement different countermeasures in the existing framework</a:t>
            </a:r>
          </a:p>
          <a:p>
            <a:pPr lvl="1"/>
            <a:r>
              <a:rPr lang="en-US" altLang="zh-CN" dirty="0"/>
              <a:t>Facilitates the open  community to participate in finding and  fixing security vulnerabilities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41D4CE-7277-AC8D-3185-1EFECBF8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9EE1-08D6-6305-DF7C-10F3348D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95AF-EE49-A15F-E9FE-29B12C6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12 – Sept. 19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2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B04D1-9C7D-5427-CD31-E28F2B304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r>
              <a:rPr lang="zh-CN" altLang="en-US" cap="none" dirty="0"/>
              <a:t> </a:t>
            </a:r>
            <a:r>
              <a:rPr lang="en-US" altLang="zh-CN" cap="none" dirty="0"/>
              <a:t>&amp;</a:t>
            </a:r>
            <a:r>
              <a:rPr lang="zh-CN" altLang="en-US" cap="none" dirty="0"/>
              <a:t> </a:t>
            </a:r>
            <a:r>
              <a:rPr lang="en-US" altLang="zh-CN" cap="none" dirty="0"/>
              <a:t>Refreshed FYP timeline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C03CA-9649-5D81-EFBF-FE38D7C3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ADB638-8CD7-D121-68E8-5E3A2865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0911D7-8BAC-C619-E0EF-0FCE94DAF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62048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CM32M433R</a:t>
                      </a:r>
                    </a:p>
                    <a:p>
                      <a:r>
                        <a:rPr lang="en-US" altLang="zh-CN" sz="1200" dirty="0"/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CM32M433R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(Software Encryption)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Kendryte KD233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 (Tax included)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10% consumption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300mW (Idle)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≥110KB/s (144 MHz,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10~15KB/s (tiny-AES-c)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80KB/s (K210 datasheet)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M/S/U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only M mode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Hardware Verification (OTP)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Software Verification (Bootloader)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Bootloader (without hardware enforcement)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TRNG Mask + Dynamic Random Delay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TRNG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 (K210 TRNG)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Peripheral Registers Lock +</a:t>
                      </a:r>
                    </a:p>
                    <a:p>
                      <a:r>
                        <a:rPr lang="en-US" altLang="zh-CN" sz="1200" dirty="0"/>
                        <a:t>Interruption Monitoring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SPI registers lock (only M mode, no dynamic monitoring)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(Nuclei Studio)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(CH340 issues)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Lightweight industrial control, IoT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Low-cost verification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Edge AI + Lightweight Security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1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D1A6-4F2E-DD54-ABD9-6B5DCA2C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B61CDF3-9EAB-6D78-E713-456F46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3D1C04D-36A4-6FC4-4BBC-DDDC50B4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72053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GD32VF103 + ATECC608B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GD32VF103 + Artix-7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Sifive</a:t>
                      </a:r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Hifive1 Rev B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(Halt Production)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+ 50 = 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+ 1000~2000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500 before halt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≈30mA + ≈0.03</a:t>
                      </a:r>
                      <a:r>
                        <a:rPr lang="el-GR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High (FPGA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80mA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50KB/s (without I2C cost)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200KB/s (Encryption module under Verilog, without I2C cost)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100KB/s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4, only M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Need custom MPU for FPGA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L locking bit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&amp; Software cooperation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VF103 Software Verification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Verification (Hifive1 HSM)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608B Built-in Protection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FPGA Custom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VF103 PMP +</a:t>
                      </a:r>
                    </a:p>
                    <a:p>
                      <a:r>
                        <a:rPr lang="en-US" altLang="zh-CN" sz="1200" dirty="0"/>
                        <a:t>608B Interface Whitelist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 bus monitoring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PMP + Peripheral Access Whitelist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Medium (Dual-bus Communication)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High (Verilog + Dual-bus Communication)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(Freedom Studio)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Ultra-low-cost IoT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Customized Encryption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81597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{779FF549-20EE-4619-B47E-C19ACAEDDB91}TF319cfb39-eeba-4af5-a5a2-03d53d03751627c76d87-a3272040522c</Template>
  <TotalTime>7635</TotalTime>
  <Words>1778</Words>
  <Application>Microsoft Office PowerPoint</Application>
  <PresentationFormat>宽屏</PresentationFormat>
  <Paragraphs>306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Arial</vt:lpstr>
      <vt:lpstr>Gill Sans MT</vt:lpstr>
      <vt:lpstr>Microsoft Sans Serif</vt:lpstr>
      <vt:lpstr>Wingdings 2</vt:lpstr>
      <vt:lpstr>红利</vt:lpstr>
      <vt:lpstr>Lightweight Embedded Security Protection System under RISC-V Architecture</vt:lpstr>
      <vt:lpstr>Pre-FYP Progress</vt:lpstr>
      <vt:lpstr>FYP Timeline 0.0</vt:lpstr>
      <vt:lpstr>Sept. 5 – Sept. 12 2025 Week 1 Progress</vt:lpstr>
      <vt:lpstr>Determine the scope of the research</vt:lpstr>
      <vt:lpstr>SoC Platform Security: Why RISC-V? A Survey and Analysis on SoC Platform Security in ARM, Intel and RISC-V Architecture, Nicholas et al</vt:lpstr>
      <vt:lpstr>Sept. 12 – Sept. 19 2025 Week 2 Progress</vt:lpstr>
      <vt:lpstr>An Exploration on Various Possible Solutions (Part I)</vt:lpstr>
      <vt:lpstr>An Exploration on Various Possible Solutions (Part II)</vt:lpstr>
      <vt:lpstr>Final Solution: CM32M433R</vt:lpstr>
      <vt:lpstr>FYP Timeline 1.0</vt:lpstr>
      <vt:lpstr>Sept. 19 – Oct. 3 2025 Week 3-4 Progress</vt:lpstr>
      <vt:lpstr>Get Familiar with Hardware - Blink</vt:lpstr>
      <vt:lpstr>Get Familiar with Hardware – USART printf test</vt:lpstr>
      <vt:lpstr>Get Familiar with Hardware – Switch &amp; External Interrupt</vt:lpstr>
      <vt:lpstr>Miscellaneous</vt:lpstr>
      <vt:lpstr>Refreshed Gantt Chart</vt:lpstr>
      <vt:lpstr>Oct. 4 – Oct. 24 2025 Week 5-6 Progress</vt:lpstr>
      <vt:lpstr>Refreshed FYP &amp; Thesis Proposal on Oct. 15</vt:lpstr>
      <vt:lpstr>AES Hardware Implement – Basic SAC function &amp; PKCS#7 padding</vt:lpstr>
      <vt:lpstr>Redirect _get_char() to achieve scanf() function</vt:lpstr>
      <vt:lpstr>AES Hardware Implement – Introduce scanf() &amp; customized plaintext</vt:lpstr>
      <vt:lpstr>AES Hardware Implement – File Transport</vt:lpstr>
      <vt:lpstr>Refreshed Gantt Chart</vt:lpstr>
      <vt:lpstr>Oct. 25 – Nov. 7 2025 Week 7-8 Progress</vt:lpstr>
      <vt:lpstr>Hardware AES – Large File Support</vt:lpstr>
      <vt:lpstr>Hardware AES – Large File Support</vt:lpstr>
      <vt:lpstr>Hardware AES – Large File Support</vt:lpstr>
      <vt:lpstr>Further step…</vt:lpstr>
      <vt:lpstr>Nov. 7 – Nov. 21 2025 Week 9-10 Progress</vt:lpstr>
      <vt:lpstr>Improved Hardware AES Implementation</vt:lpstr>
      <vt:lpstr>Software AES Implementation</vt:lpstr>
      <vt:lpstr>Software Ascon Implementation</vt:lpstr>
      <vt:lpstr>Benchmark</vt:lpstr>
      <vt:lpstr>PowerPoint 演示文稿</vt:lpstr>
      <vt:lpstr>Nov. 22 – Dec. 5 2025 Week 11-12 Progress</vt:lpstr>
      <vt:lpstr>Big mistakes during benchmark in last speech</vt:lpstr>
      <vt:lpstr>Solution: introducing AES-GCM-SIV implementation</vt:lpstr>
      <vt:lpstr>Solving Base64 incomplete data: buffer lock</vt:lpstr>
      <vt:lpstr>Simple Benchmark Result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November_in_North _</dc:creator>
  <cp:lastModifiedBy>November_in_North _</cp:lastModifiedBy>
  <cp:revision>43</cp:revision>
  <dcterms:created xsi:type="dcterms:W3CDTF">2025-09-04T15:30:45Z</dcterms:created>
  <dcterms:modified xsi:type="dcterms:W3CDTF">2025-12-08T20:32:10Z</dcterms:modified>
</cp:coreProperties>
</file>